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300" r:id="rId41"/>
    <p:sldId id="301" r:id="rId42"/>
    <p:sldId id="302" r:id="rId43"/>
    <p:sldId id="303" r:id="rId44"/>
    <p:sldId id="304" r:id="rId45"/>
    <p:sldId id="296"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Montserrat" panose="020B060402020202020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0" d="100"/>
          <a:sy n="90" d="100"/>
        </p:scale>
        <p:origin x="50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Summery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Marge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pt>
    <dgm:pt modelId="{5843176C-822B-47FC-A98E-7524B87DAC69}" type="pres">
      <dgm:prSet presAssocID="{2D179B5E-092A-413A-9631-AAD88B225746}" presName="node" presStyleLbl="node1" presStyleIdx="0" presStyleCnt="10">
        <dgm:presLayoutVars>
          <dgm:bulletEnabled val="1"/>
        </dgm:presLayoutVars>
      </dgm:prSet>
      <dgm:spPr/>
    </dgm:pt>
    <dgm:pt modelId="{935C4A0A-C8DC-435B-9971-ED3F43C0AD92}" type="pres">
      <dgm:prSet presAssocID="{56768801-96B3-41F4-A05B-29ED3AE049C1}" presName="sibTrans" presStyleLbl="sibTrans2D1" presStyleIdx="0" presStyleCnt="9"/>
      <dgm:spPr/>
    </dgm:pt>
    <dgm:pt modelId="{EE5218B9-71D2-4A82-8701-39A672DCFCB5}" type="pres">
      <dgm:prSet presAssocID="{56768801-96B3-41F4-A05B-29ED3AE049C1}" presName="connectorText" presStyleLbl="sibTrans2D1" presStyleIdx="0" presStyleCnt="9"/>
      <dgm:spPr/>
    </dgm:pt>
    <dgm:pt modelId="{4E3F2925-A928-43DB-9A22-2B6681F370AC}" type="pres">
      <dgm:prSet presAssocID="{165DB029-09DF-40BA-9FDD-07D2DF6AB8E7}" presName="node" presStyleLbl="node1" presStyleIdx="1" presStyleCnt="10">
        <dgm:presLayoutVars>
          <dgm:bulletEnabled val="1"/>
        </dgm:presLayoutVars>
      </dgm:prSet>
      <dgm:spPr/>
    </dgm:pt>
    <dgm:pt modelId="{70D2A680-4B11-480D-B493-6D682268AFCF}" type="pres">
      <dgm:prSet presAssocID="{EB9F6141-AD65-4815-A32A-90882B9BDAAC}" presName="sibTrans" presStyleLbl="sibTrans2D1" presStyleIdx="1" presStyleCnt="9"/>
      <dgm:spPr/>
    </dgm:pt>
    <dgm:pt modelId="{D9458098-5902-4EC7-8F95-45AF8FF089C4}" type="pres">
      <dgm:prSet presAssocID="{EB9F6141-AD65-4815-A32A-90882B9BDAAC}" presName="connectorText" presStyleLbl="sibTrans2D1" presStyleIdx="1" presStyleCnt="9"/>
      <dgm:spPr/>
    </dgm:pt>
    <dgm:pt modelId="{529ED9AD-71FD-49EC-92B5-72C1F7F02088}" type="pres">
      <dgm:prSet presAssocID="{F1EE16A0-FA2F-42D2-ABAD-2D4F102C27C3}" presName="node" presStyleLbl="node1" presStyleIdx="2" presStyleCnt="10">
        <dgm:presLayoutVars>
          <dgm:bulletEnabled val="1"/>
        </dgm:presLayoutVars>
      </dgm:prSet>
      <dgm:spPr/>
    </dgm:pt>
    <dgm:pt modelId="{B87F70AE-7975-4FAD-AC3F-C64C000BADC7}" type="pres">
      <dgm:prSet presAssocID="{51ABF9E2-4AB3-4B65-9713-323465124827}" presName="sibTrans" presStyleLbl="sibTrans2D1" presStyleIdx="2" presStyleCnt="9"/>
      <dgm:spPr/>
    </dgm:pt>
    <dgm:pt modelId="{216EFDC2-DC51-4C93-9CA3-EA9D0DCF8958}" type="pres">
      <dgm:prSet presAssocID="{51ABF9E2-4AB3-4B65-9713-323465124827}" presName="connectorText" presStyleLbl="sibTrans2D1" presStyleIdx="2" presStyleCnt="9"/>
      <dgm:spPr/>
    </dgm:pt>
    <dgm:pt modelId="{BCA87E53-C584-4654-9C67-B43637EDCA97}" type="pres">
      <dgm:prSet presAssocID="{809DFDF9-DF8C-4178-8B28-244902ECFA9D}" presName="node" presStyleLbl="node1" presStyleIdx="3" presStyleCnt="10">
        <dgm:presLayoutVars>
          <dgm:bulletEnabled val="1"/>
        </dgm:presLayoutVars>
      </dgm:prSet>
      <dgm:spPr/>
    </dgm:pt>
    <dgm:pt modelId="{0A0AC8B7-F3DD-40B1-8885-5B2D12E473D9}" type="pres">
      <dgm:prSet presAssocID="{7CC798CA-C139-4282-958A-083D06268576}" presName="sibTrans" presStyleLbl="sibTrans2D1" presStyleIdx="3" presStyleCnt="9"/>
      <dgm:spPr/>
    </dgm:pt>
    <dgm:pt modelId="{83609F8E-58AC-438B-97CD-7E6E0E777EE4}" type="pres">
      <dgm:prSet presAssocID="{7CC798CA-C139-4282-958A-083D06268576}" presName="connectorText" presStyleLbl="sibTrans2D1" presStyleIdx="3" presStyleCnt="9"/>
      <dgm:spPr/>
    </dgm:pt>
    <dgm:pt modelId="{7AB2A36B-F08E-4C05-9F47-F22FEA84E1CA}" type="pres">
      <dgm:prSet presAssocID="{37A9A283-B99A-462C-953E-B0410AF1EF39}" presName="node" presStyleLbl="node1" presStyleIdx="4" presStyleCnt="10">
        <dgm:presLayoutVars>
          <dgm:bulletEnabled val="1"/>
        </dgm:presLayoutVars>
      </dgm:prSet>
      <dgm:spPr/>
    </dgm:pt>
    <dgm:pt modelId="{A7DB9160-7B8B-4BBD-8845-D303C204A507}" type="pres">
      <dgm:prSet presAssocID="{8E7DAFAB-80BC-4EF3-A318-26E6B36FFE43}" presName="sibTrans" presStyleLbl="sibTrans2D1" presStyleIdx="4" presStyleCnt="9"/>
      <dgm:spPr/>
    </dgm:pt>
    <dgm:pt modelId="{8399E4B9-46DD-43CE-A1BF-5F82006F2680}" type="pres">
      <dgm:prSet presAssocID="{8E7DAFAB-80BC-4EF3-A318-26E6B36FFE43}" presName="connectorText" presStyleLbl="sibTrans2D1" presStyleIdx="4" presStyleCnt="9"/>
      <dgm:spPr/>
    </dgm:pt>
    <dgm:pt modelId="{40A47762-0F49-45AD-B203-8E6B5EAECD5C}" type="pres">
      <dgm:prSet presAssocID="{03F4216A-8A99-41FC-949B-EFC5799F3CD3}" presName="node" presStyleLbl="node1" presStyleIdx="5" presStyleCnt="10">
        <dgm:presLayoutVars>
          <dgm:bulletEnabled val="1"/>
        </dgm:presLayoutVars>
      </dgm:prSet>
      <dgm:spPr/>
    </dgm:pt>
    <dgm:pt modelId="{87BACF1E-B87C-4870-90A2-68AA2E263400}" type="pres">
      <dgm:prSet presAssocID="{C9175AA1-F065-451B-B988-A5D81A100D0C}" presName="sibTrans" presStyleLbl="sibTrans2D1" presStyleIdx="5" presStyleCnt="9"/>
      <dgm:spPr/>
    </dgm:pt>
    <dgm:pt modelId="{25B97652-962E-4C02-AB63-952355D819A6}" type="pres">
      <dgm:prSet presAssocID="{C9175AA1-F065-451B-B988-A5D81A100D0C}" presName="connectorText" presStyleLbl="sibTrans2D1" presStyleIdx="5" presStyleCnt="9"/>
      <dgm:spPr/>
    </dgm:pt>
    <dgm:pt modelId="{5BDDFB5E-D998-4A6D-BF5B-74A2C854A249}" type="pres">
      <dgm:prSet presAssocID="{83AC2F55-1F6A-44F4-AC84-6D601E502E42}" presName="node" presStyleLbl="node1" presStyleIdx="6" presStyleCnt="10">
        <dgm:presLayoutVars>
          <dgm:bulletEnabled val="1"/>
        </dgm:presLayoutVars>
      </dgm:prSet>
      <dgm:spPr/>
    </dgm:pt>
    <dgm:pt modelId="{504CD5DB-4CDA-4556-9D6F-78F5B8AFCBD5}" type="pres">
      <dgm:prSet presAssocID="{007023EA-3063-4A93-B7EB-F7BB239CFC32}" presName="sibTrans" presStyleLbl="sibTrans2D1" presStyleIdx="6" presStyleCnt="9"/>
      <dgm:spPr/>
    </dgm:pt>
    <dgm:pt modelId="{464D0598-55A1-449E-B83C-27866835AE83}" type="pres">
      <dgm:prSet presAssocID="{007023EA-3063-4A93-B7EB-F7BB239CFC32}" presName="connectorText" presStyleLbl="sibTrans2D1" presStyleIdx="6" presStyleCnt="9"/>
      <dgm:spPr/>
    </dgm:pt>
    <dgm:pt modelId="{8D92A822-001F-4078-99EE-60672AFBAA3D}" type="pres">
      <dgm:prSet presAssocID="{26927A68-422D-40DB-9BC2-9B2D3D3CE169}" presName="node" presStyleLbl="node1" presStyleIdx="7" presStyleCnt="10">
        <dgm:presLayoutVars>
          <dgm:bulletEnabled val="1"/>
        </dgm:presLayoutVars>
      </dgm:prSet>
      <dgm:spPr/>
    </dgm:pt>
    <dgm:pt modelId="{B7C4B99A-BBD2-4CF5-AB25-91A9A0C48069}" type="pres">
      <dgm:prSet presAssocID="{2C413658-FA08-4574-B71D-E7E126086622}" presName="sibTrans" presStyleLbl="sibTrans2D1" presStyleIdx="7" presStyleCnt="9"/>
      <dgm:spPr/>
    </dgm:pt>
    <dgm:pt modelId="{7ED6DAF7-4E3F-40F5-B800-19814C6FFEB2}" type="pres">
      <dgm:prSet presAssocID="{2C413658-FA08-4574-B71D-E7E126086622}" presName="connectorText" presStyleLbl="sibTrans2D1" presStyleIdx="7" presStyleCnt="9"/>
      <dgm:spPr/>
    </dgm:pt>
    <dgm:pt modelId="{B68766E1-5CAD-4869-86F0-E64F11110238}" type="pres">
      <dgm:prSet presAssocID="{FC4D4BF9-BD31-4C03-8240-1A4BDA8FE18F}" presName="node" presStyleLbl="node1" presStyleIdx="8" presStyleCnt="10">
        <dgm:presLayoutVars>
          <dgm:bulletEnabled val="1"/>
        </dgm:presLayoutVars>
      </dgm:prSet>
      <dgm:spPr/>
    </dgm:pt>
    <dgm:pt modelId="{ED9BA058-610F-4891-B052-6317742A82EB}" type="pres">
      <dgm:prSet presAssocID="{7EA35646-543C-4C94-979E-E09F2E116DA8}" presName="sibTrans" presStyleLbl="sibTrans2D1" presStyleIdx="8" presStyleCnt="9"/>
      <dgm:spPr/>
    </dgm:pt>
    <dgm:pt modelId="{EAA4F50D-B449-4C02-979A-8C100124CBC9}" type="pres">
      <dgm:prSet presAssocID="{7EA35646-543C-4C94-979E-E09F2E116DA8}" presName="connectorText" presStyleLbl="sibTrans2D1" presStyleIdx="8" presStyleCnt="9"/>
      <dgm:spPr/>
    </dgm:pt>
    <dgm:pt modelId="{044FFDAC-6EC1-4D72-8170-FA1C5DE18515}" type="pres">
      <dgm:prSet presAssocID="{13BED26B-882F-40DE-BAFD-F79118FC20A1}" presName="node" presStyleLbl="node1" presStyleIdx="9" presStyleCnt="10">
        <dgm:presLayoutVars>
          <dgm:bulletEnabled val="1"/>
        </dgm:presLayoutVars>
      </dgm:prSet>
      <dgm:spPr/>
    </dgm:pt>
  </dgm:ptLst>
  <dgm:cxnLst>
    <dgm:cxn modelId="{19A9C702-4FCC-4515-8BC7-33BD12335B48}" srcId="{6875525D-2F9F-4A8C-8977-7DCE07412910}" destId="{165DB029-09DF-40BA-9FDD-07D2DF6AB8E7}" srcOrd="1" destOrd="0" parTransId="{D60DF80D-905B-445B-8DD8-DC6F988D5581}" sibTransId="{EB9F6141-AD65-4815-A32A-90882B9BDAAC}"/>
    <dgm:cxn modelId="{9EC8F714-9AFA-48CA-BEB5-BFF6C131AFBE}" type="presOf" srcId="{8E7DAFAB-80BC-4EF3-A318-26E6B36FFE43}" destId="{A7DB9160-7B8B-4BBD-8845-D303C204A507}"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44C1455D-F3E9-42C3-9871-8041A2B28FE0}" type="presOf" srcId="{37A9A283-B99A-462C-953E-B0410AF1EF39}" destId="{7AB2A36B-F08E-4C05-9F47-F22FEA84E1CA}"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24B40C4A-F8DA-4BAB-A940-BEED88D531CB}" type="presOf" srcId="{7EA35646-543C-4C94-979E-E09F2E116DA8}" destId="{ED9BA058-610F-4891-B052-6317742A82EB}"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AD00BE4E-B7A1-46A3-B11C-942C63269185}" type="presOf" srcId="{FC4D4BF9-BD31-4C03-8240-1A4BDA8FE18F}" destId="{B68766E1-5CAD-4869-86F0-E64F11110238}"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22A2B078-C46A-4569-8A59-1825A185D042}" type="presOf" srcId="{8E7DAFAB-80BC-4EF3-A318-26E6B36FFE43}" destId="{8399E4B9-46DD-43CE-A1BF-5F82006F2680}"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5C1F0DB7-9E0C-425F-A2D3-D2DC0C545C71}" srcId="{6875525D-2F9F-4A8C-8977-7DCE07412910}" destId="{FC4D4BF9-BD31-4C03-8240-1A4BDA8FE18F}" srcOrd="8" destOrd="0" parTransId="{E918C1E3-1857-4EFD-87D2-DA9A46DCBBDB}" sibTransId="{7EA35646-543C-4C94-979E-E09F2E116DA8}"/>
    <dgm:cxn modelId="{4BBA4FB9-312D-4B81-9467-9F7AC5834D7D}" type="presOf" srcId="{56768801-96B3-41F4-A05B-29ED3AE049C1}" destId="{935C4A0A-C8DC-435B-9971-ED3F43C0AD92}" srcOrd="0"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400DBCC8-5E8D-4A55-8072-EEC9200CD147}" type="presOf" srcId="{165DB029-09DF-40BA-9FDD-07D2DF6AB8E7}" destId="{4E3F2925-A928-43DB-9A22-2B6681F370AC}" srcOrd="0" destOrd="0" presId="urn:microsoft.com/office/officeart/2005/8/layout/process5"/>
    <dgm:cxn modelId="{253C82C9-E008-4171-B0CD-3F97459C1CD0}" type="presOf" srcId="{007023EA-3063-4A93-B7EB-F7BB239CFC32}" destId="{504CD5DB-4CDA-4556-9D6F-78F5B8AFCBD5}"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501213DA-1DA9-48C1-A64D-BCFD6FB25EE5}" type="presOf" srcId="{C9175AA1-F065-451B-B988-A5D81A100D0C}" destId="{87BACF1E-B87C-4870-90A2-68AA2E263400}"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5AB0CEEE-AC80-48AA-9AF3-5652C875DFA4}" type="presOf" srcId="{56768801-96B3-41F4-A05B-29ED3AE049C1}" destId="{EE5218B9-71D2-4A82-8701-39A672DCFCB5}"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052189FF-607F-45D5-A950-3A3D1EF9C560}" srcId="{6875525D-2F9F-4A8C-8977-7DCE07412910}" destId="{03F4216A-8A99-41FC-949B-EFC5799F3CD3}" srcOrd="5" destOrd="0" parTransId="{EB7A10CB-7B09-486B-AF92-B41970CA41E6}" sibTransId="{C9175AA1-F065-451B-B988-A5D81A100D0C}"/>
    <dgm:cxn modelId="{F6F4CFFF-E553-4424-90AA-44F8FABFC3B0}" srcId="{6875525D-2F9F-4A8C-8977-7DCE07412910}" destId="{26927A68-422D-40DB-9BC2-9B2D3D3CE169}" srcOrd="7" destOrd="0" parTransId="{3963E313-494D-4B17-A6DF-144E4EEFF307}" sibTransId="{2C413658-FA08-4574-B71D-E7E126086622}"/>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Segregate </a:t>
          </a:r>
        </a:p>
        <a:p>
          <a:pPr marL="0" lvl="0" indent="0" algn="ctr" defTabSz="622300">
            <a:lnSpc>
              <a:spcPct val="90000"/>
            </a:lnSpc>
            <a:spcBef>
              <a:spcPct val="0"/>
            </a:spcBef>
            <a:spcAft>
              <a:spcPct val="35000"/>
            </a:spcAft>
            <a:buNone/>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2"/>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a:t>
            </a:r>
            <a:r>
              <a:rPr lang="en-IN" dirty="0" err="1">
                <a:ln w="0"/>
                <a:solidFill>
                  <a:schemeClr val="accent1"/>
                </a:solidFill>
                <a:effectLst>
                  <a:outerShdw blurRad="38100" dist="25400" dir="5400000" algn="ctr" rotWithShape="0">
                    <a:srgbClr val="6E747A">
                      <a:alpha val="43000"/>
                    </a:srgbClr>
                  </a:outerShdw>
                </a:effectLst>
              </a:rPr>
              <a:t>liberary</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2"/>
          <a:stretch>
            <a:fillRect/>
          </a:stretch>
        </p:blipFill>
        <p:spPr>
          <a:xfrm>
            <a:off x="146746" y="667529"/>
            <a:ext cx="7294914" cy="2777137"/>
          </a:xfrm>
          <a:prstGeom prst="rect">
            <a:avLst/>
          </a:prstGeom>
        </p:spPr>
      </p:pic>
      <p:pic>
        <p:nvPicPr>
          <p:cNvPr id="5" name="Picture 4"/>
          <p:cNvPicPr>
            <a:picLocks noChangeAspect="1"/>
          </p:cNvPicPr>
          <p:nvPr/>
        </p:nvPicPr>
        <p:blipFill>
          <a:blip r:embed="rId3"/>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futures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2"/>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2"/>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41160" y="3714006"/>
            <a:ext cx="7854769" cy="1310292"/>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046706" y="4369151"/>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2"/>
          <a:stretch>
            <a:fillRect/>
          </a:stretch>
        </p:blipFill>
        <p:spPr>
          <a:xfrm>
            <a:off x="278812" y="1954084"/>
            <a:ext cx="8349207" cy="1421414"/>
          </a:xfrm>
          <a:prstGeom prst="rect">
            <a:avLst/>
          </a:prstGeom>
        </p:spPr>
      </p:pic>
      <p:sp>
        <p:nvSpPr>
          <p:cNvPr id="5" name="Rounded Rectangular Callout 4"/>
          <p:cNvSpPr/>
          <p:nvPr/>
        </p:nvSpPr>
        <p:spPr>
          <a:xfrm>
            <a:off x="4561651" y="1987760"/>
            <a:ext cx="3055106" cy="583990"/>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4869694" y="3930049"/>
            <a:ext cx="1550561" cy="446954"/>
          </a:xfrm>
          <a:prstGeom prst="wedgeRoundRectCallout">
            <a:avLst>
              <a:gd name="adj1" fmla="val -52827"/>
              <a:gd name="adj2" fmla="val -2028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2"/>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2"/>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val="20000"/>
                    </a:ext>
                  </a:extLst>
                </a:gridCol>
                <a:gridCol w="1352144">
                  <a:extLst>
                    <a:ext uri="{9D8B030D-6E8A-4147-A177-3AD203B41FA5}">
                      <a16:colId xmlns:a16="http://schemas.microsoft.com/office/drawing/2014/main" val="20001"/>
                    </a:ext>
                  </a:extLst>
                </a:gridCol>
                <a:gridCol w="6773444">
                  <a:extLst>
                    <a:ext uri="{9D8B030D-6E8A-4147-A177-3AD203B41FA5}">
                      <a16:colId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231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2"/>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2"/>
          <a:stretch>
            <a:fillRect/>
          </a:stretch>
        </p:blipFill>
        <p:spPr>
          <a:xfrm>
            <a:off x="212410" y="1017175"/>
            <a:ext cx="4075490" cy="2471709"/>
          </a:xfrm>
          <a:prstGeom prst="rect">
            <a:avLst/>
          </a:prstGeom>
        </p:spPr>
      </p:pic>
      <p:pic>
        <p:nvPicPr>
          <p:cNvPr id="4" name="Picture 3"/>
          <p:cNvPicPr>
            <a:picLocks noChangeAspect="1"/>
          </p:cNvPicPr>
          <p:nvPr/>
        </p:nvPicPr>
        <p:blipFill>
          <a:blip r:embed="rId3"/>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2"/>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2"/>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370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2"/>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2"/>
          <a:stretch>
            <a:fillRect/>
          </a:stretch>
        </p:blipFill>
        <p:spPr>
          <a:xfrm>
            <a:off x="133024" y="709335"/>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6609078" y="2591921"/>
            <a:ext cx="2044546" cy="814649"/>
          </a:xfrm>
          <a:prstGeom prst="wedgeRoundRectCallout">
            <a:avLst>
              <a:gd name="adj1" fmla="val -89250"/>
              <a:gd name="adj2" fmla="val 483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3937536" y="4440651"/>
            <a:ext cx="4978514" cy="702849"/>
          </a:xfrm>
          <a:prstGeom prst="rect">
            <a:avLst/>
          </a:prstGeom>
        </p:spPr>
      </p:pic>
      <p:sp>
        <p:nvSpPr>
          <p:cNvPr id="9" name="Rounded Rectangular Callout 8"/>
          <p:cNvSpPr/>
          <p:nvPr/>
        </p:nvSpPr>
        <p:spPr>
          <a:xfrm>
            <a:off x="6531451" y="3783724"/>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2"/>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3"/>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2"/>
          <a:stretch>
            <a:fillRect/>
          </a:stretch>
        </p:blipFill>
        <p:spPr>
          <a:xfrm>
            <a:off x="185575" y="822329"/>
            <a:ext cx="6414907" cy="3896816"/>
          </a:xfrm>
          <a:prstGeom prst="rect">
            <a:avLst/>
          </a:prstGeom>
        </p:spPr>
      </p:pic>
    </p:spTree>
    <p:extLst>
      <p:ext uri="{BB962C8B-B14F-4D97-AF65-F5344CB8AC3E}">
        <p14:creationId xmlns:p14="http://schemas.microsoft.com/office/powerpoint/2010/main" val="350206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val="67947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p:spTree>
    <p:extLst>
      <p:ext uri="{BB962C8B-B14F-4D97-AF65-F5344CB8AC3E}">
        <p14:creationId xmlns:p14="http://schemas.microsoft.com/office/powerpoint/2010/main" val="543346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2"/>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2"/>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2"/>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2"/>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2"/>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2"/>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2"/>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2"/>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2"/>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2"/>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79" y="0"/>
            <a:ext cx="8520600" cy="572700"/>
          </a:xfrm>
          <a:noFill/>
          <a:ln>
            <a:noFill/>
          </a:ln>
        </p:spPr>
        <p:txBody>
          <a:bodyPr spcFirstLastPara="1" wrap="square" lIns="91425" tIns="91425" rIns="91425" bIns="91425" anchor="t" anchorCtr="0">
            <a:noAutofit/>
          </a:bodyPr>
          <a:lstStyle/>
          <a:p>
            <a:r>
              <a:rPr lang="en-GB" dirty="0"/>
              <a:t>9. Sentiment Data Across the All Reviews</a:t>
            </a:r>
            <a:endParaRPr lang="en-IN" dirty="0"/>
          </a:p>
        </p:txBody>
      </p:sp>
      <p:pic>
        <p:nvPicPr>
          <p:cNvPr id="3" name="Picture 2"/>
          <p:cNvPicPr>
            <a:picLocks noChangeAspect="1"/>
          </p:cNvPicPr>
          <p:nvPr/>
        </p:nvPicPr>
        <p:blipFill>
          <a:blip r:embed="rId2"/>
          <a:stretch>
            <a:fillRect/>
          </a:stretch>
        </p:blipFill>
        <p:spPr>
          <a:xfrm>
            <a:off x="156546" y="569920"/>
            <a:ext cx="8025757" cy="4450096"/>
          </a:xfrm>
          <a:prstGeom prst="rect">
            <a:avLst/>
          </a:prstGeom>
        </p:spPr>
      </p:pic>
    </p:spTree>
    <p:extLst>
      <p:ext uri="{BB962C8B-B14F-4D97-AF65-F5344CB8AC3E}">
        <p14:creationId xmlns:p14="http://schemas.microsoft.com/office/powerpoint/2010/main" val="370746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drive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6" y="0"/>
            <a:ext cx="8520600" cy="572700"/>
          </a:xfrm>
        </p:spPr>
        <p:txBody>
          <a:bodyPr/>
          <a:lstStyle/>
          <a:p>
            <a:r>
              <a:rPr lang="en-GB" dirty="0"/>
              <a:t>10. App Pricing Trend Across Popular Categories</a:t>
            </a:r>
            <a:endParaRPr lang="en-IN" dirty="0"/>
          </a:p>
        </p:txBody>
      </p:sp>
      <p:pic>
        <p:nvPicPr>
          <p:cNvPr id="3" name="Picture 2"/>
          <p:cNvPicPr>
            <a:picLocks noChangeAspect="1"/>
          </p:cNvPicPr>
          <p:nvPr/>
        </p:nvPicPr>
        <p:blipFill>
          <a:blip r:embed="rId2"/>
          <a:stretch>
            <a:fillRect/>
          </a:stretch>
        </p:blipFill>
        <p:spPr>
          <a:xfrm>
            <a:off x="122513" y="702415"/>
            <a:ext cx="8891752" cy="1352739"/>
          </a:xfrm>
          <a:prstGeom prst="rect">
            <a:avLst/>
          </a:prstGeom>
        </p:spPr>
      </p:pic>
      <p:pic>
        <p:nvPicPr>
          <p:cNvPr id="4" name="Picture 3"/>
          <p:cNvPicPr>
            <a:picLocks noChangeAspect="1"/>
          </p:cNvPicPr>
          <p:nvPr/>
        </p:nvPicPr>
        <p:blipFill>
          <a:blip r:embed="rId3"/>
          <a:stretch>
            <a:fillRect/>
          </a:stretch>
        </p:blipFill>
        <p:spPr>
          <a:xfrm>
            <a:off x="1415285" y="2055154"/>
            <a:ext cx="4948937" cy="2954589"/>
          </a:xfrm>
          <a:prstGeom prst="rect">
            <a:avLst/>
          </a:prstGeom>
        </p:spPr>
      </p:pic>
    </p:spTree>
    <p:extLst>
      <p:ext uri="{BB962C8B-B14F-4D97-AF65-F5344CB8AC3E}">
        <p14:creationId xmlns:p14="http://schemas.microsoft.com/office/powerpoint/2010/main" val="306694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5" y="0"/>
            <a:ext cx="8520600" cy="572700"/>
          </a:xfrm>
          <a:noFill/>
          <a:ln>
            <a:noFill/>
          </a:ln>
        </p:spPr>
        <p:txBody>
          <a:bodyPr spcFirstLastPara="1" wrap="square" lIns="91425" tIns="91425" rIns="91425" bIns="91425" anchor="t" anchorCtr="0">
            <a:noAutofit/>
          </a:bodyPr>
          <a:lstStyle/>
          <a:p>
            <a:r>
              <a:rPr lang="en-GB" dirty="0"/>
              <a:t>11. Feedback in Popular app category</a:t>
            </a:r>
            <a:endParaRPr lang="en-IN" dirty="0"/>
          </a:p>
        </p:txBody>
      </p:sp>
      <p:pic>
        <p:nvPicPr>
          <p:cNvPr id="3" name="Picture 2"/>
          <p:cNvPicPr>
            <a:picLocks noChangeAspect="1"/>
          </p:cNvPicPr>
          <p:nvPr/>
        </p:nvPicPr>
        <p:blipFill>
          <a:blip r:embed="rId2"/>
          <a:stretch>
            <a:fillRect/>
          </a:stretch>
        </p:blipFill>
        <p:spPr>
          <a:xfrm>
            <a:off x="627011" y="572700"/>
            <a:ext cx="6913858" cy="4516815"/>
          </a:xfrm>
          <a:prstGeom prst="rect">
            <a:avLst/>
          </a:prstGeom>
        </p:spPr>
      </p:pic>
    </p:spTree>
    <p:extLst>
      <p:ext uri="{BB962C8B-B14F-4D97-AF65-F5344CB8AC3E}">
        <p14:creationId xmlns:p14="http://schemas.microsoft.com/office/powerpoint/2010/main" val="82441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GB" dirty="0"/>
              <a:t>12. </a:t>
            </a:r>
            <a:r>
              <a:rPr lang="en-GB" sz="2400" dirty="0" err="1"/>
              <a:t>Sentiment_Polarity</a:t>
            </a:r>
            <a:r>
              <a:rPr lang="en-GB" sz="2400" dirty="0"/>
              <a:t> relation with paid and Free App</a:t>
            </a:r>
            <a:br>
              <a:rPr lang="en-GB" dirty="0"/>
            </a:br>
            <a:endParaRPr lang="en-IN" dirty="0"/>
          </a:p>
        </p:txBody>
      </p:sp>
      <p:pic>
        <p:nvPicPr>
          <p:cNvPr id="3" name="Picture 2"/>
          <p:cNvPicPr>
            <a:picLocks noChangeAspect="1"/>
          </p:cNvPicPr>
          <p:nvPr/>
        </p:nvPicPr>
        <p:blipFill>
          <a:blip r:embed="rId2"/>
          <a:stretch>
            <a:fillRect/>
          </a:stretch>
        </p:blipFill>
        <p:spPr>
          <a:xfrm>
            <a:off x="975061" y="572700"/>
            <a:ext cx="6815506" cy="4461522"/>
          </a:xfrm>
          <a:prstGeom prst="rect">
            <a:avLst/>
          </a:prstGeom>
        </p:spPr>
      </p:pic>
    </p:spTree>
    <p:extLst>
      <p:ext uri="{BB962C8B-B14F-4D97-AF65-F5344CB8AC3E}">
        <p14:creationId xmlns:p14="http://schemas.microsoft.com/office/powerpoint/2010/main" val="181910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0" y="0"/>
            <a:ext cx="8520600" cy="572700"/>
          </a:xfrm>
          <a:noFill/>
          <a:ln>
            <a:noFill/>
          </a:ln>
        </p:spPr>
        <p:txBody>
          <a:bodyPr spcFirstLastPara="1" wrap="square" lIns="91425" tIns="91425" rIns="91425" bIns="91425" anchor="t" anchorCtr="0">
            <a:noAutofit/>
          </a:bodyPr>
          <a:lstStyle/>
          <a:p>
            <a:r>
              <a:rPr lang="en-GB" dirty="0"/>
              <a:t>13. Content Rating Relation with Sentiment Polarity</a:t>
            </a:r>
            <a:endParaRPr lang="en-IN" dirty="0"/>
          </a:p>
        </p:txBody>
      </p:sp>
      <p:pic>
        <p:nvPicPr>
          <p:cNvPr id="3" name="Picture 2"/>
          <p:cNvPicPr>
            <a:picLocks noChangeAspect="1"/>
          </p:cNvPicPr>
          <p:nvPr/>
        </p:nvPicPr>
        <p:blipFill>
          <a:blip r:embed="rId2"/>
          <a:stretch>
            <a:fillRect/>
          </a:stretch>
        </p:blipFill>
        <p:spPr>
          <a:xfrm>
            <a:off x="523247" y="572700"/>
            <a:ext cx="7391044" cy="4414312"/>
          </a:xfrm>
          <a:prstGeom prst="rect">
            <a:avLst/>
          </a:prstGeom>
        </p:spPr>
      </p:pic>
    </p:spTree>
    <p:extLst>
      <p:ext uri="{BB962C8B-B14F-4D97-AF65-F5344CB8AC3E}">
        <p14:creationId xmlns:p14="http://schemas.microsoft.com/office/powerpoint/2010/main" val="99094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IN" dirty="0"/>
              <a:t>14.Categories Relation with </a:t>
            </a:r>
            <a:r>
              <a:rPr lang="en-IN" dirty="0" err="1"/>
              <a:t>Sentiment_Subjectivity</a:t>
            </a:r>
            <a:endParaRPr lang="en-IN" dirty="0"/>
          </a:p>
        </p:txBody>
      </p:sp>
      <p:pic>
        <p:nvPicPr>
          <p:cNvPr id="3" name="Picture 2"/>
          <p:cNvPicPr>
            <a:picLocks noChangeAspect="1"/>
          </p:cNvPicPr>
          <p:nvPr/>
        </p:nvPicPr>
        <p:blipFill>
          <a:blip r:embed="rId2"/>
          <a:stretch>
            <a:fillRect/>
          </a:stretch>
        </p:blipFill>
        <p:spPr>
          <a:xfrm>
            <a:off x="438163" y="599662"/>
            <a:ext cx="7889301" cy="4543838"/>
          </a:xfrm>
          <a:prstGeom prst="rect">
            <a:avLst/>
          </a:prstGeom>
        </p:spPr>
      </p:pic>
    </p:spTree>
    <p:extLst>
      <p:ext uri="{BB962C8B-B14F-4D97-AF65-F5344CB8AC3E}">
        <p14:creationId xmlns:p14="http://schemas.microsoft.com/office/powerpoint/2010/main" val="231515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id="{B8D94748-9253-49FF-B5C1-3C5006880890}"/>
              </a:ext>
            </a:extLst>
          </p:cNvPr>
          <p:cNvSpPr txBox="1"/>
          <p:nvPr/>
        </p:nvSpPr>
        <p:spPr>
          <a:xfrm>
            <a:off x="-1" y="610946"/>
            <a:ext cx="4841359" cy="4185761"/>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in the given dataset.</a:t>
            </a:r>
          </a:p>
          <a:p>
            <a:pPr marL="285750" indent="-285750" algn="just">
              <a:buFont typeface="Arial" panose="020B0604020202020204" pitchFamily="34" charset="0"/>
              <a:buChar char="•"/>
            </a:pPr>
            <a:r>
              <a:rPr lang="en-IN" dirty="0"/>
              <a:t>Tools, Entertainment and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lgn="just">
              <a:buFont typeface="Arial" panose="020B0604020202020204" pitchFamily="34" charset="0"/>
              <a:buChar char="•"/>
            </a:pPr>
            <a:r>
              <a:rPr lang="en-IN" dirty="0"/>
              <a:t>64% of the apps has positive sentiment.</a:t>
            </a:r>
          </a:p>
          <a:p>
            <a:pPr marL="285750" indent="-285750" algn="just">
              <a:buFont typeface="Arial" panose="020B0604020202020204" pitchFamily="34" charset="0"/>
              <a:buChar char="•"/>
            </a:pPr>
            <a:r>
              <a:rPr lang="en-IN" dirty="0"/>
              <a:t>Most of the paid apps has a price range under $100.</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sz="1600" dirty="0">
                <a:solidFill>
                  <a:schemeClr val="accent1">
                    <a:lumMod val="50000"/>
                  </a:schemeClr>
                </a:solidFill>
              </a:rPr>
              <a:t>1.Which is the best suitable Android version for new App?</a:t>
            </a:r>
          </a:p>
          <a:p>
            <a:pPr marL="114300" indent="0">
              <a:buNone/>
            </a:pPr>
            <a:r>
              <a:rPr lang="en-IN" sz="1600" dirty="0">
                <a:solidFill>
                  <a:schemeClr val="accent1">
                    <a:lumMod val="50000"/>
                  </a:schemeClr>
                </a:solidFill>
              </a:rPr>
              <a:t>2.Which are the top ‘category’ apps available in the play store?</a:t>
            </a:r>
          </a:p>
          <a:p>
            <a:pPr marL="114300" indent="0">
              <a:buNone/>
            </a:pPr>
            <a:r>
              <a:rPr lang="en-IN" sz="1600" dirty="0">
                <a:solidFill>
                  <a:schemeClr val="accent1">
                    <a:lumMod val="50000"/>
                  </a:schemeClr>
                </a:solidFill>
              </a:rPr>
              <a:t>3.What are the top ‘genre’ apps available in play store?</a:t>
            </a:r>
          </a:p>
          <a:p>
            <a:pPr marL="114300" indent="0">
              <a:buNone/>
            </a:pPr>
            <a:r>
              <a:rPr lang="en-IN" sz="1600" dirty="0">
                <a:solidFill>
                  <a:schemeClr val="accent1">
                    <a:lumMod val="50000"/>
                  </a:schemeClr>
                </a:solidFill>
              </a:rPr>
              <a:t>4.Ratings flow of the Apps</a:t>
            </a:r>
          </a:p>
          <a:p>
            <a:pPr marL="114300" indent="0">
              <a:buNone/>
            </a:pPr>
            <a:r>
              <a:rPr lang="en-IN" sz="1600" dirty="0">
                <a:solidFill>
                  <a:schemeClr val="accent1">
                    <a:lumMod val="50000"/>
                  </a:schemeClr>
                </a:solidFill>
              </a:rPr>
              <a:t>5.Paid and Free App ratio</a:t>
            </a:r>
          </a:p>
          <a:p>
            <a:pPr marL="114300" indent="0">
              <a:buNone/>
            </a:pPr>
            <a:r>
              <a:rPr lang="en-IN" sz="1600" dirty="0">
                <a:solidFill>
                  <a:schemeClr val="accent1">
                    <a:lumMod val="50000"/>
                  </a:schemeClr>
                </a:solidFill>
              </a:rPr>
              <a:t>6.People age group ratio, who are connected with play store</a:t>
            </a:r>
          </a:p>
          <a:p>
            <a:pPr marL="114300" indent="0">
              <a:buNone/>
            </a:pPr>
            <a:r>
              <a:rPr lang="en-IN" sz="1600" dirty="0">
                <a:solidFill>
                  <a:schemeClr val="accent1">
                    <a:lumMod val="50000"/>
                  </a:schemeClr>
                </a:solidFill>
              </a:rPr>
              <a:t>7.Apps vs their updated year ratio</a:t>
            </a:r>
          </a:p>
          <a:p>
            <a:pPr marL="114300" indent="0">
              <a:buNone/>
            </a:pPr>
            <a:r>
              <a:rPr lang="en-IN" sz="1600" dirty="0">
                <a:solidFill>
                  <a:schemeClr val="accent1">
                    <a:lumMod val="50000"/>
                  </a:schemeClr>
                </a:solidFill>
              </a:rPr>
              <a:t>8.Age group and its response against apps</a:t>
            </a:r>
          </a:p>
          <a:p>
            <a:pPr marL="114300" indent="0">
              <a:buNone/>
            </a:pPr>
            <a:r>
              <a:rPr lang="en-IN" sz="1600" dirty="0">
                <a:solidFill>
                  <a:schemeClr val="accent1">
                    <a:lumMod val="50000"/>
                  </a:schemeClr>
                </a:solidFill>
              </a:rPr>
              <a:t>9.Category wise free and paid apps</a:t>
            </a:r>
          </a:p>
          <a:p>
            <a:pPr marL="114300" indent="0">
              <a:buNone/>
            </a:pPr>
            <a:r>
              <a:rPr lang="en-IN" sz="1600" dirty="0">
                <a:solidFill>
                  <a:schemeClr val="accent1">
                    <a:lumMod val="50000"/>
                  </a:schemeClr>
                </a:solidFill>
              </a:rPr>
              <a:t>10.Age wise preferred category </a:t>
            </a:r>
          </a:p>
          <a:p>
            <a:pPr marL="114300" indent="0">
              <a:buNone/>
            </a:pPr>
            <a:r>
              <a:rPr lang="en-IN" sz="1600" dirty="0">
                <a:solidFill>
                  <a:schemeClr val="accent1">
                    <a:lumMod val="50000"/>
                  </a:schemeClr>
                </a:solidFill>
              </a:rPr>
              <a:t>11.</a:t>
            </a:r>
            <a:r>
              <a:rPr lang="en-GB" sz="1600" dirty="0"/>
              <a:t> </a:t>
            </a:r>
            <a:r>
              <a:rPr lang="en-GB" sz="1600" dirty="0">
                <a:solidFill>
                  <a:schemeClr val="accent4">
                    <a:lumMod val="50000"/>
                  </a:schemeClr>
                </a:solidFill>
              </a:rPr>
              <a:t>Feedback in Popular app </a:t>
            </a:r>
            <a:r>
              <a:rPr lang="en-GB" sz="1600" dirty="0" err="1">
                <a:solidFill>
                  <a:schemeClr val="accent4">
                    <a:lumMod val="50000"/>
                  </a:schemeClr>
                </a:solidFill>
              </a:rPr>
              <a:t>catagory</a:t>
            </a:r>
            <a:endParaRPr lang="en-IN" sz="1600" dirty="0">
              <a:solidFill>
                <a:schemeClr val="accent4">
                  <a:lumMod val="50000"/>
                </a:schemeClr>
              </a:solidFill>
            </a:endParaRP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br>
              <a:rPr lang="en-IN" sz="1800" dirty="0">
                <a:solidFill>
                  <a:schemeClr val="accent1">
                    <a:lumMod val="50000"/>
                  </a:schemeClr>
                </a:solidFill>
              </a:rPr>
            </a:br>
            <a:r>
              <a:rPr lang="en-IN" sz="1800" b="1" dirty="0">
                <a:solidFill>
                  <a:schemeClr val="accent2"/>
                </a:solidFill>
              </a:rPr>
              <a:t>1.Play Store Data.csv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5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2"/>
          <a:stretch>
            <a:fillRect/>
          </a:stretch>
        </p:blipFill>
        <p:spPr>
          <a:xfrm>
            <a:off x="270265" y="2669717"/>
            <a:ext cx="8581906" cy="2133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1890</TotalTime>
  <Words>1472</Words>
  <Application>Microsoft Office PowerPoint</Application>
  <PresentationFormat>On-screen Show (16:9)</PresentationFormat>
  <Paragraphs>252</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Verdana</vt:lpstr>
      <vt:lpstr>Montserrat</vt:lpstr>
      <vt:lpstr>Arial</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9. Sentiment Data Across the All Reviews</vt:lpstr>
      <vt:lpstr>10. App Pricing Trend Across Popular Categories</vt:lpstr>
      <vt:lpstr>11. Feedback in Popular app category</vt:lpstr>
      <vt:lpstr>12. Sentiment_Polarity relation with paid and Free App </vt:lpstr>
      <vt:lpstr>13. Content Rating Relation with Sentiment Polarity</vt:lpstr>
      <vt:lpstr>14.Categories Relation with Sentiment_Subjectivity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Admin</cp:lastModifiedBy>
  <cp:revision>108</cp:revision>
  <dcterms:modified xsi:type="dcterms:W3CDTF">2022-07-29T08:12:07Z</dcterms:modified>
</cp:coreProperties>
</file>